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3" r:id="rId2"/>
    <p:sldId id="269" r:id="rId3"/>
    <p:sldId id="264" r:id="rId4"/>
    <p:sldId id="265" r:id="rId5"/>
    <p:sldId id="266" r:id="rId6"/>
    <p:sldId id="268" r:id="rId7"/>
    <p:sldId id="26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00FF"/>
    <a:srgbClr val="FFB7B7"/>
    <a:srgbClr val="FFABAB"/>
    <a:srgbClr val="FF9999"/>
    <a:srgbClr val="EFEFE1"/>
    <a:srgbClr val="FFFFFF"/>
    <a:srgbClr val="FBFA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3834" autoAdjust="0"/>
  </p:normalViewPr>
  <p:slideViewPr>
    <p:cSldViewPr snapToGrid="0">
      <p:cViewPr varScale="1">
        <p:scale>
          <a:sx n="70" d="100"/>
          <a:sy n="70" d="100"/>
        </p:scale>
        <p:origin x="1104" y="64"/>
      </p:cViewPr>
      <p:guideLst/>
    </p:cSldViewPr>
  </p:slideViewPr>
  <p:notesTextViewPr>
    <p:cViewPr>
      <p:scale>
        <a:sx n="1" d="1"/>
        <a:sy n="1" d="1"/>
      </p:scale>
      <p:origin x="0" y="0"/>
    </p:cViewPr>
  </p:notesTextViewPr>
  <p:sorterViewPr>
    <p:cViewPr>
      <p:scale>
        <a:sx n="110" d="100"/>
        <a:sy n="110" d="100"/>
      </p:scale>
      <p:origin x="0" y="-1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FCD6D-6480-4ACE-AEDA-CFDC232B0051}" type="datetimeFigureOut">
              <a:rPr kumimoji="1" lang="ja-JP" altLang="en-US" smtClean="0"/>
              <a:t>2020/10/6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BA87C-4B0C-4026-A934-B8254BB47E49}" type="slidenum">
              <a:rPr kumimoji="1" lang="ja-JP" altLang="en-US" smtClean="0"/>
              <a:t>‹#›</a:t>
            </a:fld>
            <a:endParaRPr kumimoji="1" lang="ja-JP" altLang="en-US"/>
          </a:p>
        </p:txBody>
      </p:sp>
    </p:spTree>
    <p:extLst>
      <p:ext uri="{BB962C8B-B14F-4D97-AF65-F5344CB8AC3E}">
        <p14:creationId xmlns:p14="http://schemas.microsoft.com/office/powerpoint/2010/main" val="505728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178360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74598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63765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68411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5004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8163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32674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16104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86384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155559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58360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0DC23-5F10-4467-96C7-8CC294546073}" type="datetimeFigureOut">
              <a:rPr kumimoji="1" lang="ja-JP" altLang="en-US" smtClean="0"/>
              <a:t>2020/10/6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4104470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sciencedirect.com/science/article/pii/S016041202031254X?via%3Dihub#b0040" TargetMode="External"/><Relationship Id="rId3" Type="http://schemas.openxmlformats.org/officeDocument/2006/relationships/hyperlink" Target="https://www.sciencedirect.com/science/article/pii/S016041202031254X?via%3Dihub#b0135" TargetMode="External"/><Relationship Id="rId7" Type="http://schemas.openxmlformats.org/officeDocument/2006/relationships/hyperlink" Target="https://www.sciencedirect.com/science/article/pii/S016041202031254X?via%3Dihub#b0065" TargetMode="External"/><Relationship Id="rId2" Type="http://schemas.openxmlformats.org/officeDocument/2006/relationships/hyperlink" Target="https://www.sciencedirect.com/science/article/pii/S016041202031254X?via%3Dihub#b0060" TargetMode="External"/><Relationship Id="rId1" Type="http://schemas.openxmlformats.org/officeDocument/2006/relationships/slideLayout" Target="../slideLayouts/slideLayout7.xml"/><Relationship Id="rId6" Type="http://schemas.openxmlformats.org/officeDocument/2006/relationships/hyperlink" Target="https://www.sciencedirect.com/science/article/pii/S016041202031254X?via%3Dihub#b0080" TargetMode="External"/><Relationship Id="rId11" Type="http://schemas.openxmlformats.org/officeDocument/2006/relationships/hyperlink" Target="https://www.sciencedirect.com/science/article/pii/S016041202031254X?via%3Dihub#b0085" TargetMode="External"/><Relationship Id="rId5" Type="http://schemas.openxmlformats.org/officeDocument/2006/relationships/hyperlink" Target="https://www.sciencedirect.com/science/article/pii/S016041202031254X?via%3Dihub#b0005" TargetMode="External"/><Relationship Id="rId10" Type="http://schemas.openxmlformats.org/officeDocument/2006/relationships/hyperlink" Target="https://www.sciencedirect.com/science/article/pii/S016041202031254X?via%3Dihub#b0030" TargetMode="External"/><Relationship Id="rId4" Type="http://schemas.openxmlformats.org/officeDocument/2006/relationships/hyperlink" Target="https://www.sciencedirect.com/science/article/pii/S016041202031254X?via%3Dihub#b0145" TargetMode="External"/><Relationship Id="rId9" Type="http://schemas.openxmlformats.org/officeDocument/2006/relationships/hyperlink" Target="https://www.sciencedirect.com/science/article/pii/S016041202031254X?via%3Dihub#b0110"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sciencedirect.com/science/article/pii/S016041202031254X?via%3Dihub#b0020"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bureau.tohoku.ac.jp/covid19BCP/campus.htm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C1E79EAF-FB2A-4FC9-9C4E-63110DE6417E}"/>
              </a:ext>
            </a:extLst>
          </p:cNvPr>
          <p:cNvSpPr txBox="1"/>
          <p:nvPr/>
        </p:nvSpPr>
        <p:spPr>
          <a:xfrm>
            <a:off x="352669" y="617168"/>
            <a:ext cx="8438662" cy="4799327"/>
          </a:xfrm>
          <a:prstGeom prst="rect">
            <a:avLst/>
          </a:prstGeom>
          <a:noFill/>
        </p:spPr>
        <p:txBody>
          <a:bodyPr wrap="square" rtlCol="0">
            <a:spAutoFit/>
          </a:bodyPr>
          <a:lstStyle/>
          <a:p>
            <a:pPr algn="ctr">
              <a:lnSpc>
                <a:spcPct val="150000"/>
              </a:lnSpc>
            </a:pPr>
            <a:r>
              <a:rPr kumimoji="1" lang="ja-JP" altLang="en-US" sz="2400" dirty="0">
                <a:latin typeface="+mn-ea"/>
              </a:rPr>
              <a:t>コロナウイルス文献情報とコメント</a:t>
            </a:r>
            <a:endParaRPr kumimoji="1" lang="en-US" altLang="ja-JP" sz="2400" dirty="0">
              <a:latin typeface="+mn-ea"/>
            </a:endParaRPr>
          </a:p>
          <a:p>
            <a:pPr algn="ctr">
              <a:lnSpc>
                <a:spcPct val="150000"/>
              </a:lnSpc>
            </a:pPr>
            <a:r>
              <a:rPr kumimoji="1" lang="en-US" altLang="ja-JP" sz="2400" dirty="0">
                <a:latin typeface="+mn-ea"/>
              </a:rPr>
              <a:t>(</a:t>
            </a:r>
            <a:r>
              <a:rPr kumimoji="1" lang="ja-JP" altLang="en-US" sz="2400" dirty="0">
                <a:latin typeface="+mn-ea"/>
              </a:rPr>
              <a:t>拡散自由</a:t>
            </a:r>
            <a:r>
              <a:rPr kumimoji="1" lang="en-US" altLang="ja-JP" sz="2400" dirty="0">
                <a:latin typeface="+mn-ea"/>
              </a:rPr>
              <a:t>)</a:t>
            </a:r>
          </a:p>
          <a:p>
            <a:pPr algn="ctr">
              <a:lnSpc>
                <a:spcPct val="150000"/>
              </a:lnSpc>
            </a:pPr>
            <a:r>
              <a:rPr kumimoji="1" lang="en-US" altLang="ja-JP" sz="2400" dirty="0">
                <a:latin typeface="+mn-ea"/>
              </a:rPr>
              <a:t>2020</a:t>
            </a:r>
            <a:r>
              <a:rPr kumimoji="1" lang="ja-JP" altLang="en-US" sz="2400" dirty="0">
                <a:latin typeface="+mn-ea"/>
              </a:rPr>
              <a:t>年</a:t>
            </a:r>
            <a:r>
              <a:rPr kumimoji="1" lang="en-US" altLang="ja-JP" sz="2400" dirty="0">
                <a:latin typeface="+mn-ea"/>
              </a:rPr>
              <a:t>4</a:t>
            </a:r>
            <a:r>
              <a:rPr kumimoji="1" lang="ja-JP" altLang="en-US" sz="2400" dirty="0">
                <a:latin typeface="+mn-ea"/>
              </a:rPr>
              <a:t>月</a:t>
            </a:r>
            <a:r>
              <a:rPr kumimoji="1" lang="en-US" altLang="ja-JP" sz="2400" dirty="0">
                <a:latin typeface="+mn-ea"/>
              </a:rPr>
              <a:t>16</a:t>
            </a:r>
            <a:r>
              <a:rPr kumimoji="1" lang="ja-JP" altLang="en-US" sz="2400" dirty="0">
                <a:latin typeface="+mn-ea"/>
              </a:rPr>
              <a:t>日</a:t>
            </a:r>
            <a:endParaRPr kumimoji="1" lang="en-US" altLang="ja-JP" sz="2400" dirty="0">
              <a:latin typeface="+mn-ea"/>
            </a:endParaRPr>
          </a:p>
          <a:p>
            <a:pPr algn="ctr">
              <a:lnSpc>
                <a:spcPct val="150000"/>
              </a:lnSpc>
            </a:pPr>
            <a:endParaRPr lang="en-US" altLang="ja-JP" sz="1400" kern="100" dirty="0">
              <a:solidFill>
                <a:srgbClr val="212121"/>
              </a:solidFill>
              <a:latin typeface="+mn-ea"/>
              <a:cs typeface="Times New Roman" panose="02020603050405020304" pitchFamily="18" charset="0"/>
            </a:endParaRPr>
          </a:p>
          <a:p>
            <a:pPr marL="342900" indent="-342900">
              <a:lnSpc>
                <a:spcPct val="150000"/>
              </a:lnSpc>
              <a:buFont typeface="Wingdings" panose="05000000000000000000" pitchFamily="2" charset="2"/>
              <a:buChar char="l"/>
            </a:pPr>
            <a:r>
              <a:rPr lang="en-US" altLang="ja-JP" sz="2000" b="1" dirty="0"/>
              <a:t>COPD</a:t>
            </a:r>
            <a:r>
              <a:rPr lang="ja-JP" altLang="ja-JP" sz="2000" b="1" dirty="0"/>
              <a:t>と喫煙歴が</a:t>
            </a:r>
            <a:r>
              <a:rPr lang="en-US" altLang="ja-JP" sz="2000" b="1" dirty="0"/>
              <a:t>COVID-19</a:t>
            </a:r>
            <a:r>
              <a:rPr lang="ja-JP" altLang="ja-JP" sz="2000" b="1" dirty="0"/>
              <a:t>感染の重症化をもた</a:t>
            </a:r>
            <a:r>
              <a:rPr lang="ja-JP" altLang="en-US" sz="2000" b="1" dirty="0"/>
              <a:t>らしていた（タバコとコロナ続報）</a:t>
            </a:r>
            <a:endParaRPr lang="ja-JP" altLang="ja-JP" sz="2000" b="1" dirty="0"/>
          </a:p>
          <a:p>
            <a:pPr marL="342900" indent="-342900">
              <a:lnSpc>
                <a:spcPct val="150000"/>
              </a:lnSpc>
              <a:buFont typeface="Wingdings" panose="05000000000000000000" pitchFamily="2" charset="2"/>
              <a:buChar char="l"/>
            </a:pPr>
            <a:r>
              <a:rPr lang="en-US" altLang="ja-JP" sz="2000" b="1" dirty="0">
                <a:solidFill>
                  <a:srgbClr val="212121"/>
                </a:solidFill>
                <a:latin typeface="Segoe UI" panose="020B0502040204020203" pitchFamily="34" charset="0"/>
                <a:ea typeface="游明朝" panose="02020400000000000000" pitchFamily="18" charset="-128"/>
              </a:rPr>
              <a:t>COVID-19</a:t>
            </a:r>
            <a:r>
              <a:rPr lang="ja-JP" altLang="en-US" sz="2000" b="1" dirty="0">
                <a:solidFill>
                  <a:srgbClr val="212121"/>
                </a:solidFill>
                <a:latin typeface="Segoe UI" panose="020B0502040204020203" pitchFamily="34" charset="0"/>
                <a:ea typeface="游明朝" panose="02020400000000000000" pitchFamily="18" charset="-128"/>
              </a:rPr>
              <a:t>が空気感染するという事実に目を向けよ（</a:t>
            </a:r>
            <a:r>
              <a:rPr lang="en-US" altLang="ja-JP" sz="2000" b="1" dirty="0">
                <a:solidFill>
                  <a:srgbClr val="212121"/>
                </a:solidFill>
                <a:latin typeface="Segoe UI" panose="020B0502040204020203" pitchFamily="34" charset="0"/>
                <a:ea typeface="游明朝" panose="02020400000000000000" pitchFamily="18" charset="-128"/>
              </a:rPr>
              <a:t>SARS</a:t>
            </a:r>
            <a:r>
              <a:rPr lang="ja-JP" altLang="en-US" sz="2000" b="1" dirty="0">
                <a:solidFill>
                  <a:srgbClr val="212121"/>
                </a:solidFill>
                <a:latin typeface="Segoe UI" panose="020B0502040204020203" pitchFamily="34" charset="0"/>
                <a:ea typeface="游明朝" panose="02020400000000000000" pitchFamily="18" charset="-128"/>
              </a:rPr>
              <a:t>の時のデータを引用して熱烈に論じている。注目の価値あり）</a:t>
            </a:r>
            <a:endParaRPr lang="en-US" altLang="ja-JP" sz="2000" b="1" dirty="0">
              <a:solidFill>
                <a:srgbClr val="212121"/>
              </a:solidFill>
              <a:latin typeface="Segoe UI" panose="020B0502040204020203" pitchFamily="34" charset="0"/>
              <a:ea typeface="游明朝" panose="02020400000000000000" pitchFamily="18" charset="-128"/>
            </a:endParaRPr>
          </a:p>
          <a:p>
            <a:pPr marL="342900" indent="-342900">
              <a:lnSpc>
                <a:spcPct val="150000"/>
              </a:lnSpc>
              <a:buFont typeface="Wingdings" panose="05000000000000000000" pitchFamily="2" charset="2"/>
              <a:buChar char="l"/>
            </a:pPr>
            <a:r>
              <a:rPr lang="ja-JP" altLang="en-US" sz="2000" b="1"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東北大学の行動指針（</a:t>
            </a:r>
            <a:r>
              <a:rPr lang="en-US" altLang="ja-JP" sz="2000" b="1"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BCP</a:t>
            </a:r>
            <a:r>
              <a:rPr lang="ja-JP" altLang="en-US" sz="2000" b="1"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）（新型コロナウイルス感染症拡大防止のための学内制限）（今東北大はレベル</a:t>
            </a:r>
            <a:r>
              <a:rPr lang="en-US" altLang="ja-JP" sz="2000" b="1"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3</a:t>
            </a:r>
            <a:r>
              <a:rPr lang="ja-JP" altLang="en-US" sz="2000" b="1"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＝会議</a:t>
            </a:r>
            <a:r>
              <a:rPr lang="ja-JP" altLang="en-US" sz="2000" b="1" kern="100">
                <a:solidFill>
                  <a:srgbClr val="212121"/>
                </a:solidFill>
                <a:latin typeface="Segoe UI" panose="020B0502040204020203" pitchFamily="34" charset="0"/>
                <a:ea typeface="游明朝" panose="02020400000000000000" pitchFamily="18" charset="-128"/>
                <a:cs typeface="Times New Roman" panose="02020603050405020304" pitchFamily="18" charset="0"/>
              </a:rPr>
              <a:t>はすべてオンラインで）</a:t>
            </a:r>
            <a:endParaRPr lang="ja-JP" altLang="en-US" sz="2000" b="1"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xmlns="" id="{0CF3435D-B929-4B9E-9CA5-9B0B1F2F025B}"/>
              </a:ext>
            </a:extLst>
          </p:cNvPr>
          <p:cNvSpPr/>
          <p:nvPr/>
        </p:nvSpPr>
        <p:spPr>
          <a:xfrm>
            <a:off x="1988612" y="5671812"/>
            <a:ext cx="4572000" cy="646331"/>
          </a:xfrm>
          <a:prstGeom prst="rect">
            <a:avLst/>
          </a:prstGeom>
        </p:spPr>
        <p:txBody>
          <a:bodyPr>
            <a:spAutoFit/>
          </a:bodyPr>
          <a:lstStyle/>
          <a:p>
            <a:pPr algn="ctr">
              <a:spcAft>
                <a:spcPts val="0"/>
              </a:spcAft>
            </a:pPr>
            <a:r>
              <a:rPr lang="ja-JP" altLang="ja-JP" kern="100" dirty="0">
                <a:latin typeface="游ゴシック" panose="020B0400000000000000" pitchFamily="50" charset="-128"/>
                <a:cs typeface="Courier New" panose="02070309020205020404" pitchFamily="49" charset="0"/>
              </a:rPr>
              <a:t>松崎道幸</a:t>
            </a:r>
          </a:p>
          <a:p>
            <a:pPr algn="ctr">
              <a:spcAft>
                <a:spcPts val="0"/>
              </a:spcAft>
            </a:pPr>
            <a:r>
              <a:rPr lang="ja-JP" altLang="ja-JP" kern="100" dirty="0">
                <a:latin typeface="游ゴシック" panose="020B0400000000000000" pitchFamily="50" charset="-128"/>
                <a:cs typeface="Courier New" panose="02070309020205020404" pitchFamily="49" charset="0"/>
              </a:rPr>
              <a:t>道北勤医協　旭川北医院</a:t>
            </a:r>
            <a:endParaRPr lang="en-US" altLang="ja-JP" kern="100" dirty="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238521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BFB6EEEE-2CF8-4521-AFC5-8FC9FA6C4799}"/>
              </a:ext>
            </a:extLst>
          </p:cNvPr>
          <p:cNvSpPr/>
          <p:nvPr/>
        </p:nvSpPr>
        <p:spPr>
          <a:xfrm>
            <a:off x="161925" y="530989"/>
            <a:ext cx="8820150" cy="5480411"/>
          </a:xfrm>
          <a:prstGeom prst="rect">
            <a:avLst/>
          </a:prstGeom>
        </p:spPr>
        <p:txBody>
          <a:bodyPr wrap="square">
            <a:spAutoFit/>
          </a:bodyPr>
          <a:lstStyle/>
          <a:p>
            <a:pPr algn="ctr"/>
            <a:r>
              <a:rPr lang="en-US" altLang="ja-JP" sz="2000" b="1" dirty="0"/>
              <a:t>COPD</a:t>
            </a:r>
            <a:r>
              <a:rPr lang="ja-JP" altLang="ja-JP" sz="2000" b="1" dirty="0"/>
              <a:t>と喫煙歴が</a:t>
            </a:r>
            <a:r>
              <a:rPr lang="en-US" altLang="ja-JP" sz="2000" b="1" dirty="0"/>
              <a:t>COVID-19</a:t>
            </a:r>
            <a:r>
              <a:rPr lang="ja-JP" altLang="ja-JP" sz="2000" b="1" dirty="0"/>
              <a:t>感染の重症化をもたら</a:t>
            </a:r>
            <a:r>
              <a:rPr lang="ja-JP" altLang="en-US" sz="2000" b="1" dirty="0"/>
              <a:t>していた</a:t>
            </a:r>
            <a:endParaRPr lang="ja-JP" altLang="ja-JP" sz="2000" b="1" dirty="0"/>
          </a:p>
          <a:p>
            <a:endParaRPr lang="en-US" altLang="ja-JP" dirty="0">
              <a:solidFill>
                <a:srgbClr val="212121"/>
              </a:solidFill>
              <a:latin typeface="Segoe UI" panose="020B0502040204020203" pitchFamily="34" charset="0"/>
              <a:ea typeface="游明朝" panose="02020400000000000000" pitchFamily="18" charset="-128"/>
            </a:endParaRPr>
          </a:p>
          <a:p>
            <a:r>
              <a:rPr lang="en-US" altLang="ja-JP" dirty="0">
                <a:solidFill>
                  <a:srgbClr val="212121"/>
                </a:solidFill>
                <a:latin typeface="Segoe UI" panose="020B0502040204020203" pitchFamily="34" charset="0"/>
                <a:ea typeface="游明朝" panose="02020400000000000000" pitchFamily="18" charset="-128"/>
              </a:rPr>
              <a:t>Zhao Q</a:t>
            </a:r>
            <a:r>
              <a:rPr lang="ja-JP" altLang="ja-JP" dirty="0">
                <a:solidFill>
                  <a:srgbClr val="212121"/>
                </a:solidFill>
                <a:latin typeface="Segoe UI" panose="020B0502040204020203" pitchFamily="34" charset="0"/>
                <a:ea typeface="游明朝" panose="02020400000000000000" pitchFamily="18" charset="-128"/>
                <a:cs typeface="Segoe UI" panose="020B0502040204020203" pitchFamily="34" charset="0"/>
              </a:rPr>
              <a:t>（</a:t>
            </a:r>
            <a:r>
              <a:rPr lang="en-US" altLang="ja-JP" dirty="0">
                <a:solidFill>
                  <a:srgbClr val="212121"/>
                </a:solidFill>
                <a:latin typeface="Segoe UI" panose="020B0502040204020203" pitchFamily="34" charset="0"/>
                <a:ea typeface="游明朝" panose="02020400000000000000" pitchFamily="18" charset="-128"/>
              </a:rPr>
              <a:t>Department of Gastroenterology &amp; Hepatology, West China Hospital, Sichuan University, Chengdu, China.</a:t>
            </a:r>
            <a:r>
              <a:rPr lang="ja-JP" altLang="ja-JP" dirty="0">
                <a:solidFill>
                  <a:srgbClr val="212121"/>
                </a:solidFill>
                <a:latin typeface="Segoe UI" panose="020B0502040204020203" pitchFamily="34" charset="0"/>
                <a:ea typeface="游明朝" panose="02020400000000000000" pitchFamily="18" charset="-128"/>
                <a:cs typeface="Segoe UI" panose="020B0502040204020203" pitchFamily="34" charset="0"/>
              </a:rPr>
              <a:t>）</a:t>
            </a:r>
            <a:r>
              <a:rPr lang="en-US" altLang="ja-JP" dirty="0">
                <a:solidFill>
                  <a:srgbClr val="212121"/>
                </a:solidFill>
                <a:latin typeface="Segoe UI" panose="020B0502040204020203" pitchFamily="34" charset="0"/>
                <a:ea typeface="游明朝" panose="02020400000000000000" pitchFamily="18" charset="-128"/>
              </a:rPr>
              <a:t>, Meng M, Kumar R, et al. The impact of COPD and smoking history on the severity of Covid-19: A systemic review and meta-analysis [published online ahead of print, 2020 Apr 15]. </a:t>
            </a:r>
            <a:r>
              <a:rPr lang="en-US" altLang="ja-JP" i="1" dirty="0">
                <a:solidFill>
                  <a:srgbClr val="212121"/>
                </a:solidFill>
                <a:latin typeface="&amp;quot"/>
                <a:ea typeface="游明朝" panose="02020400000000000000" pitchFamily="18" charset="-128"/>
                <a:cs typeface="Times New Roman" panose="02020603050405020304" pitchFamily="18" charset="0"/>
              </a:rPr>
              <a:t>J Med </a:t>
            </a:r>
            <a:r>
              <a:rPr lang="en-US" altLang="ja-JP" i="1" dirty="0" err="1">
                <a:solidFill>
                  <a:srgbClr val="212121"/>
                </a:solidFill>
                <a:latin typeface="&amp;quot"/>
                <a:ea typeface="游明朝" panose="02020400000000000000" pitchFamily="18" charset="-128"/>
                <a:cs typeface="Times New Roman" panose="02020603050405020304" pitchFamily="18" charset="0"/>
              </a:rPr>
              <a:t>Virol</a:t>
            </a:r>
            <a:r>
              <a:rPr lang="en-US" altLang="ja-JP" dirty="0">
                <a:solidFill>
                  <a:srgbClr val="212121"/>
                </a:solidFill>
                <a:latin typeface="Segoe UI" panose="020B0502040204020203" pitchFamily="34" charset="0"/>
                <a:ea typeface="游明朝" panose="02020400000000000000" pitchFamily="18" charset="-128"/>
              </a:rPr>
              <a:t>. 2020;10.1002/jmv.25889. doi:10.1002/jmv.25889</a:t>
            </a:r>
          </a:p>
          <a:p>
            <a:endParaRPr lang="en-US" altLang="ja-JP" dirty="0">
              <a:solidFill>
                <a:srgbClr val="212121"/>
              </a:solidFill>
              <a:latin typeface="Segoe UI" panose="020B0502040204020203" pitchFamily="34" charset="0"/>
              <a:ea typeface="游明朝" panose="02020400000000000000" pitchFamily="18" charset="-128"/>
            </a:endParaRPr>
          </a:p>
          <a:p>
            <a:pPr>
              <a:lnSpc>
                <a:spcPct val="150000"/>
              </a:lnSpc>
            </a:pPr>
            <a:r>
              <a:rPr lang="en-US" altLang="ja-JP" dirty="0">
                <a:solidFill>
                  <a:srgbClr val="212121"/>
                </a:solidFill>
                <a:latin typeface="Segoe UI" panose="020B0502040204020203" pitchFamily="34" charset="0"/>
                <a:ea typeface="游明朝" panose="02020400000000000000" pitchFamily="18" charset="-128"/>
              </a:rPr>
              <a:t>【</a:t>
            </a:r>
            <a:r>
              <a:rPr lang="ja-JP" altLang="en-US" dirty="0">
                <a:solidFill>
                  <a:srgbClr val="212121"/>
                </a:solidFill>
                <a:latin typeface="Segoe UI" panose="020B0502040204020203" pitchFamily="34" charset="0"/>
                <a:ea typeface="游明朝" panose="02020400000000000000" pitchFamily="18" charset="-128"/>
              </a:rPr>
              <a:t>要旨</a:t>
            </a:r>
            <a:r>
              <a:rPr lang="en-US" altLang="ja-JP" dirty="0">
                <a:solidFill>
                  <a:srgbClr val="212121"/>
                </a:solidFill>
                <a:latin typeface="Segoe UI" panose="020B0502040204020203" pitchFamily="34" charset="0"/>
                <a:ea typeface="游明朝" panose="02020400000000000000" pitchFamily="18" charset="-128"/>
              </a:rPr>
              <a:t>】</a:t>
            </a:r>
            <a:r>
              <a:rPr lang="ja-JP" altLang="en-US" dirty="0">
                <a:solidFill>
                  <a:srgbClr val="212121"/>
                </a:solidFill>
                <a:latin typeface="Segoe UI" panose="020B0502040204020203" pitchFamily="34" charset="0"/>
                <a:ea typeface="游明朝" panose="02020400000000000000" pitchFamily="18" charset="-128"/>
              </a:rPr>
              <a:t>（文献がオープンアクセスでないので詳細は後日</a:t>
            </a:r>
            <a:r>
              <a:rPr lang="en-US" altLang="ja-JP" dirty="0">
                <a:solidFill>
                  <a:srgbClr val="212121"/>
                </a:solidFill>
                <a:latin typeface="Segoe UI" panose="020B0502040204020203" pitchFamily="34" charset="0"/>
                <a:ea typeface="游明朝" panose="02020400000000000000" pitchFamily="18" charset="-128"/>
              </a:rPr>
              <a:t>&lt;(_ _)&gt;</a:t>
            </a:r>
            <a:r>
              <a:rPr lang="ja-JP" altLang="en-US" dirty="0">
                <a:solidFill>
                  <a:srgbClr val="212121"/>
                </a:solidFill>
                <a:latin typeface="Segoe UI" panose="020B0502040204020203" pitchFamily="34" charset="0"/>
                <a:ea typeface="游明朝" panose="02020400000000000000" pitchFamily="18" charset="-128"/>
              </a:rPr>
              <a:t>）</a:t>
            </a:r>
            <a:endParaRPr lang="en-US" altLang="ja-JP" dirty="0">
              <a:solidFill>
                <a:srgbClr val="212121"/>
              </a:solidFill>
              <a:latin typeface="Segoe UI" panose="020B0502040204020203" pitchFamily="34" charset="0"/>
              <a:ea typeface="游明朝" panose="02020400000000000000" pitchFamily="18" charset="-128"/>
            </a:endParaRPr>
          </a:p>
          <a:p>
            <a:pPr>
              <a:lnSpc>
                <a:spcPct val="150000"/>
              </a:lnSpc>
            </a:pPr>
            <a:r>
              <a:rPr lang="ja-JP" altLang="ja-JP" sz="2000" dirty="0"/>
              <a:t>頭書テーマについて</a:t>
            </a:r>
            <a:r>
              <a:rPr lang="en-US" altLang="ja-JP" sz="2000" dirty="0"/>
              <a:t>2019</a:t>
            </a:r>
            <a:r>
              <a:rPr lang="ja-JP" altLang="ja-JP" sz="2000" dirty="0"/>
              <a:t>年</a:t>
            </a:r>
            <a:r>
              <a:rPr lang="en-US" altLang="ja-JP" sz="2000" dirty="0"/>
              <a:t>12</a:t>
            </a:r>
            <a:r>
              <a:rPr lang="ja-JP" altLang="ja-JP" sz="2000" dirty="0"/>
              <a:t>月から</a:t>
            </a:r>
            <a:r>
              <a:rPr lang="en-US" altLang="ja-JP" sz="2000" dirty="0"/>
              <a:t>2020</a:t>
            </a:r>
            <a:r>
              <a:rPr lang="ja-JP" altLang="ja-JP" sz="2000" dirty="0"/>
              <a:t>年</a:t>
            </a:r>
            <a:r>
              <a:rPr lang="en-US" altLang="ja-JP" sz="2000" dirty="0"/>
              <a:t>3</a:t>
            </a:r>
            <a:r>
              <a:rPr lang="ja-JP" altLang="ja-JP" sz="2000" dirty="0"/>
              <a:t>月</a:t>
            </a:r>
            <a:r>
              <a:rPr lang="en-US" altLang="ja-JP" sz="2000" dirty="0"/>
              <a:t>22</a:t>
            </a:r>
            <a:r>
              <a:rPr lang="ja-JP" altLang="ja-JP" sz="2000" dirty="0"/>
              <a:t>日までの関連文献のレビューを行った。</a:t>
            </a:r>
            <a:r>
              <a:rPr lang="en-US" altLang="ja-JP" sz="2000" dirty="0"/>
              <a:t>11</a:t>
            </a:r>
            <a:r>
              <a:rPr lang="ja-JP" altLang="ja-JP" sz="2000" dirty="0"/>
              <a:t>件の症例報告をまとめた結果、</a:t>
            </a:r>
            <a:r>
              <a:rPr lang="en-US" altLang="ja-JP" sz="2000" dirty="0"/>
              <a:t>COPD</a:t>
            </a:r>
            <a:r>
              <a:rPr lang="ja-JP" altLang="ja-JP" sz="2000" dirty="0"/>
              <a:t>は</a:t>
            </a:r>
            <a:r>
              <a:rPr lang="en-US" altLang="ja-JP" sz="2000" dirty="0"/>
              <a:t>COVID-19</a:t>
            </a:r>
            <a:r>
              <a:rPr lang="ja-JP" altLang="ja-JP" sz="2000" dirty="0"/>
              <a:t>感染の重症化を</a:t>
            </a:r>
            <a:r>
              <a:rPr lang="en-US" altLang="ja-JP" sz="2000" dirty="0">
                <a:solidFill>
                  <a:srgbClr val="FF0000"/>
                </a:solidFill>
              </a:rPr>
              <a:t>4.38</a:t>
            </a:r>
            <a:r>
              <a:rPr lang="ja-JP" altLang="ja-JP" sz="2000" dirty="0">
                <a:solidFill>
                  <a:srgbClr val="FF0000"/>
                </a:solidFill>
              </a:rPr>
              <a:t>倍</a:t>
            </a:r>
            <a:r>
              <a:rPr lang="ja-JP" altLang="ja-JP" sz="2000" dirty="0"/>
              <a:t>（オッズ比）（</a:t>
            </a:r>
            <a:r>
              <a:rPr lang="en-US" altLang="ja-JP" sz="2000" dirty="0"/>
              <a:t>95%</a:t>
            </a:r>
            <a:r>
              <a:rPr lang="ja-JP" altLang="ja-JP" sz="2000" dirty="0"/>
              <a:t>信頼区間</a:t>
            </a:r>
            <a:r>
              <a:rPr lang="en-US" altLang="ja-JP" sz="2000" dirty="0"/>
              <a:t>2.34-8.20</a:t>
            </a:r>
            <a:r>
              <a:rPr lang="ja-JP" altLang="ja-JP" sz="2000" dirty="0"/>
              <a:t>）高めていた。現在喫煙による重症化オッズ比は</a:t>
            </a:r>
            <a:r>
              <a:rPr lang="en-US" altLang="ja-JP" sz="2000" dirty="0">
                <a:solidFill>
                  <a:srgbClr val="FF0000"/>
                </a:solidFill>
              </a:rPr>
              <a:t>1.98</a:t>
            </a:r>
            <a:r>
              <a:rPr lang="ja-JP" altLang="ja-JP" sz="2000" dirty="0">
                <a:solidFill>
                  <a:srgbClr val="FF0000"/>
                </a:solidFill>
              </a:rPr>
              <a:t>倍</a:t>
            </a:r>
            <a:r>
              <a:rPr lang="ja-JP" altLang="ja-JP" sz="2000" dirty="0"/>
              <a:t>（</a:t>
            </a:r>
            <a:r>
              <a:rPr lang="en-US" altLang="ja-JP" sz="2000" dirty="0"/>
              <a:t>1.29-3.05</a:t>
            </a:r>
            <a:r>
              <a:rPr lang="ja-JP" altLang="ja-JP" sz="2000" dirty="0"/>
              <a:t>）だった。報告バイアスは統計学的に否定された。</a:t>
            </a:r>
            <a:r>
              <a:rPr lang="en-US" altLang="ja-JP" sz="2000" dirty="0">
                <a:solidFill>
                  <a:srgbClr val="FF0000"/>
                </a:solidFill>
              </a:rPr>
              <a:t>COPD</a:t>
            </a:r>
            <a:r>
              <a:rPr lang="ja-JP" altLang="ja-JP" sz="2000" dirty="0">
                <a:solidFill>
                  <a:srgbClr val="FF0000"/>
                </a:solidFill>
              </a:rPr>
              <a:t>罹患および現在喫煙は</a:t>
            </a:r>
            <a:r>
              <a:rPr lang="en-US" altLang="ja-JP" sz="2000" dirty="0">
                <a:solidFill>
                  <a:srgbClr val="FF0000"/>
                </a:solidFill>
              </a:rPr>
              <a:t>COVID-19</a:t>
            </a:r>
            <a:r>
              <a:rPr lang="ja-JP" altLang="ja-JP" sz="2000" dirty="0">
                <a:solidFill>
                  <a:srgbClr val="FF0000"/>
                </a:solidFill>
              </a:rPr>
              <a:t>感染の重症化を招く要因であることが明らかとなった</a:t>
            </a:r>
            <a:r>
              <a:rPr lang="ja-JP" altLang="ja-JP" sz="2000" dirty="0"/>
              <a:t>。</a:t>
            </a:r>
          </a:p>
        </p:txBody>
      </p:sp>
    </p:spTree>
    <p:extLst>
      <p:ext uri="{BB962C8B-B14F-4D97-AF65-F5344CB8AC3E}">
        <p14:creationId xmlns:p14="http://schemas.microsoft.com/office/powerpoint/2010/main" val="201966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5A33B8BB-B95F-4CA4-A445-AFDB6F0E6354}"/>
              </a:ext>
            </a:extLst>
          </p:cNvPr>
          <p:cNvSpPr/>
          <p:nvPr/>
        </p:nvSpPr>
        <p:spPr>
          <a:xfrm>
            <a:off x="161924" y="165864"/>
            <a:ext cx="8820150" cy="4555093"/>
          </a:xfrm>
          <a:prstGeom prst="rect">
            <a:avLst/>
          </a:prstGeom>
        </p:spPr>
        <p:txBody>
          <a:bodyPr wrap="square">
            <a:spAutoFit/>
          </a:bodyPr>
          <a:lstStyle/>
          <a:p>
            <a:pPr algn="ctr"/>
            <a:r>
              <a:rPr lang="en-US" altLang="ja-JP" sz="2000" b="1" dirty="0">
                <a:solidFill>
                  <a:srgbClr val="212121"/>
                </a:solidFill>
                <a:latin typeface="Segoe UI" panose="020B0502040204020203" pitchFamily="34" charset="0"/>
                <a:ea typeface="游明朝" panose="02020400000000000000" pitchFamily="18" charset="-128"/>
              </a:rPr>
              <a:t>COVID-19</a:t>
            </a:r>
            <a:r>
              <a:rPr lang="ja-JP" altLang="en-US" sz="2000" b="1" dirty="0">
                <a:solidFill>
                  <a:srgbClr val="212121"/>
                </a:solidFill>
                <a:latin typeface="Segoe UI" panose="020B0502040204020203" pitchFamily="34" charset="0"/>
                <a:ea typeface="游明朝" panose="02020400000000000000" pitchFamily="18" charset="-128"/>
              </a:rPr>
              <a:t>が空気感染するという事実に目を向けよ</a:t>
            </a:r>
            <a:endParaRPr lang="en-US" altLang="ja-JP" sz="2000" b="1" dirty="0">
              <a:solidFill>
                <a:srgbClr val="212121"/>
              </a:solidFill>
              <a:latin typeface="Segoe UI" panose="020B0502040204020203" pitchFamily="34" charset="0"/>
              <a:ea typeface="游明朝" panose="02020400000000000000" pitchFamily="18" charset="-128"/>
            </a:endParaRPr>
          </a:p>
          <a:p>
            <a:r>
              <a:rPr lang="en-US" altLang="ja-JP" dirty="0" err="1">
                <a:solidFill>
                  <a:srgbClr val="212121"/>
                </a:solidFill>
                <a:latin typeface="Segoe UI" panose="020B0502040204020203" pitchFamily="34" charset="0"/>
                <a:ea typeface="游明朝" panose="02020400000000000000" pitchFamily="18" charset="-128"/>
              </a:rPr>
              <a:t>Morawska</a:t>
            </a:r>
            <a:r>
              <a:rPr lang="en-US" altLang="ja-JP" dirty="0">
                <a:solidFill>
                  <a:srgbClr val="212121"/>
                </a:solidFill>
                <a:latin typeface="Segoe UI" panose="020B0502040204020203" pitchFamily="34" charset="0"/>
                <a:ea typeface="游明朝" panose="02020400000000000000" pitchFamily="18" charset="-128"/>
              </a:rPr>
              <a:t> L</a:t>
            </a:r>
            <a:r>
              <a:rPr lang="ja-JP" altLang="ja-JP" dirty="0">
                <a:solidFill>
                  <a:srgbClr val="212121"/>
                </a:solidFill>
                <a:latin typeface="Segoe UI" panose="020B0502040204020203" pitchFamily="34" charset="0"/>
                <a:ea typeface="游明朝" panose="02020400000000000000" pitchFamily="18" charset="-128"/>
                <a:cs typeface="Segoe UI" panose="020B0502040204020203" pitchFamily="34" charset="0"/>
              </a:rPr>
              <a:t>（</a:t>
            </a:r>
            <a:r>
              <a:rPr lang="en-US" altLang="ja-JP" dirty="0">
                <a:solidFill>
                  <a:srgbClr val="212121"/>
                </a:solidFill>
                <a:latin typeface="Segoe UI" panose="020B0502040204020203" pitchFamily="34" charset="0"/>
                <a:ea typeface="游明朝" panose="02020400000000000000" pitchFamily="18" charset="-128"/>
              </a:rPr>
              <a:t>International Laboratory for Air Quality and Health (ILAQH), School of Earth of Atmospheric Sciences, Queensland University of Technology, Brisbane, Queensland 4001, Australia</a:t>
            </a:r>
            <a:r>
              <a:rPr lang="ja-JP" altLang="ja-JP" dirty="0">
                <a:solidFill>
                  <a:srgbClr val="212121"/>
                </a:solidFill>
                <a:latin typeface="Segoe UI" panose="020B0502040204020203" pitchFamily="34" charset="0"/>
                <a:ea typeface="游明朝" panose="02020400000000000000" pitchFamily="18" charset="-128"/>
                <a:cs typeface="Segoe UI" panose="020B0502040204020203" pitchFamily="34" charset="0"/>
              </a:rPr>
              <a:t>）</a:t>
            </a:r>
            <a:r>
              <a:rPr lang="en-US" altLang="ja-JP" dirty="0">
                <a:solidFill>
                  <a:srgbClr val="212121"/>
                </a:solidFill>
                <a:latin typeface="Segoe UI" panose="020B0502040204020203" pitchFamily="34" charset="0"/>
                <a:ea typeface="游明朝" panose="02020400000000000000" pitchFamily="18" charset="-128"/>
              </a:rPr>
              <a:t>, Cao J. Airborne transmission of SARS-CoV-2: The world should face the reality [published online ahead of print, 2020 Apr 10]. </a:t>
            </a:r>
            <a:r>
              <a:rPr lang="en-US" altLang="ja-JP" i="1" dirty="0">
                <a:solidFill>
                  <a:srgbClr val="212121"/>
                </a:solidFill>
                <a:latin typeface="&amp;quot"/>
                <a:ea typeface="游明朝" panose="02020400000000000000" pitchFamily="18" charset="-128"/>
                <a:cs typeface="Times New Roman" panose="02020603050405020304" pitchFamily="18" charset="0"/>
              </a:rPr>
              <a:t>Environ Int</a:t>
            </a:r>
            <a:r>
              <a:rPr lang="en-US" altLang="ja-JP" dirty="0">
                <a:solidFill>
                  <a:srgbClr val="212121"/>
                </a:solidFill>
                <a:latin typeface="Segoe UI" panose="020B0502040204020203" pitchFamily="34" charset="0"/>
                <a:ea typeface="游明朝" panose="02020400000000000000" pitchFamily="18" charset="-128"/>
              </a:rPr>
              <a:t>. 2020;139:105730. doi:10.1016/j.envint.2020.105730</a:t>
            </a:r>
          </a:p>
          <a:p>
            <a:endParaRPr lang="en-US" altLang="ja-JP" dirty="0">
              <a:solidFill>
                <a:srgbClr val="212121"/>
              </a:solidFill>
              <a:latin typeface="Segoe UI" panose="020B0502040204020203" pitchFamily="34" charset="0"/>
              <a:ea typeface="游明朝" panose="02020400000000000000" pitchFamily="18" charset="-128"/>
            </a:endParaRPr>
          </a:p>
          <a:p>
            <a:r>
              <a:rPr lang="en-US" altLang="ja-JP" dirty="0"/>
              <a:t>COVID-19</a:t>
            </a:r>
            <a:r>
              <a:rPr lang="ja-JP" altLang="ja-JP" dirty="0"/>
              <a:t>がどのように感染するかについてほとんどわかっていない。一般的に言えば、ウイルスに感染するためには、感染者に直接触る、あるいは感染者が触った物に触る、ウイルスを大量に含む飛沫にさらされることが必要である。ウイルスは物の表面で何日も生き続けることがある。したがって、頻繁にしっかり手を洗うことと、少なくとも</a:t>
            </a:r>
            <a:r>
              <a:rPr lang="en-US" altLang="ja-JP" dirty="0"/>
              <a:t>1</a:t>
            </a:r>
            <a:r>
              <a:rPr lang="ja-JP" altLang="ja-JP" dirty="0"/>
              <a:t>メートル以上の社会的距離を置くことが感染予防の要点と言われてきた。ウイルスを含む微粒子も感染源になることはありえないことではないがと、ついでのように言われてきた。飛沫は水分の蒸発ですぐに小さく軽くなるため、空中に漂い、気流によって移動しやすくなる。ウイルスを含む微小な飛沫は場合によっては数メートルから十数メートルも移動することがある。</a:t>
            </a:r>
          </a:p>
        </p:txBody>
      </p:sp>
      <p:pic>
        <p:nvPicPr>
          <p:cNvPr id="3" name="図 2">
            <a:extLst>
              <a:ext uri="{FF2B5EF4-FFF2-40B4-BE49-F238E27FC236}">
                <a16:creationId xmlns:a16="http://schemas.microsoft.com/office/drawing/2014/main" xmlns="" id="{4F6ABDBC-3931-41EF-9702-2493F695A1C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81225" y="4629150"/>
            <a:ext cx="4696777" cy="2228850"/>
          </a:xfrm>
          <a:prstGeom prst="rect">
            <a:avLst/>
          </a:prstGeom>
          <a:noFill/>
          <a:ln>
            <a:noFill/>
          </a:ln>
        </p:spPr>
      </p:pic>
    </p:spTree>
    <p:extLst>
      <p:ext uri="{BB962C8B-B14F-4D97-AF65-F5344CB8AC3E}">
        <p14:creationId xmlns:p14="http://schemas.microsoft.com/office/powerpoint/2010/main" val="368230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31446D46-72F7-4028-A7BB-D7577FF7DD64}"/>
              </a:ext>
            </a:extLst>
          </p:cNvPr>
          <p:cNvSpPr/>
          <p:nvPr/>
        </p:nvSpPr>
        <p:spPr>
          <a:xfrm>
            <a:off x="52387" y="0"/>
            <a:ext cx="9039225" cy="6700489"/>
          </a:xfrm>
          <a:prstGeom prst="rect">
            <a:avLst/>
          </a:prstGeom>
        </p:spPr>
        <p:txBody>
          <a:bodyPr wrap="square">
            <a:spAutoFit/>
          </a:bodyPr>
          <a:lstStyle/>
          <a:p>
            <a:pPr>
              <a:lnSpc>
                <a:spcPct val="150000"/>
              </a:lnSpc>
            </a:pPr>
            <a:r>
              <a:rPr lang="en-US" altLang="ja-JP" dirty="0"/>
              <a:t>COVID-19</a:t>
            </a:r>
            <a:r>
              <a:rPr lang="ja-JP" altLang="ja-JP" dirty="0"/>
              <a:t>は気流に乗って移動するだろうか？</a:t>
            </a:r>
            <a:r>
              <a:rPr lang="en-US" altLang="ja-JP" dirty="0"/>
              <a:t>SARS</a:t>
            </a:r>
            <a:r>
              <a:rPr lang="ja-JP" altLang="ja-JP" dirty="0"/>
              <a:t>コロナウイルスは気流によって移動する。 香港プリンスオブウェールズ病院</a:t>
            </a:r>
            <a:r>
              <a:rPr lang="en-US" altLang="ja-JP" dirty="0"/>
              <a:t>(</a:t>
            </a:r>
            <a:r>
              <a:rPr lang="en-US" altLang="ja-JP" u="sng" dirty="0">
                <a:hlinkClick r:id="rId2"/>
              </a:rPr>
              <a:t>Li et al., 2005</a:t>
            </a:r>
            <a:r>
              <a:rPr lang="en-US" altLang="ja-JP" dirty="0"/>
              <a:t>, </a:t>
            </a:r>
            <a:r>
              <a:rPr lang="en-US" altLang="ja-JP" u="sng" dirty="0">
                <a:hlinkClick r:id="rId3"/>
              </a:rPr>
              <a:t>Xiao et al., 2017;12.</a:t>
            </a:r>
            <a:r>
              <a:rPr lang="en-US" altLang="ja-JP" dirty="0"/>
              <a:t>, </a:t>
            </a:r>
            <a:r>
              <a:rPr lang="en-US" altLang="ja-JP" u="sng" dirty="0">
                <a:hlinkClick r:id="rId4"/>
              </a:rPr>
              <a:t>Yu et al., 2005</a:t>
            </a:r>
            <a:r>
              <a:rPr lang="en-US" altLang="ja-JP" dirty="0"/>
              <a:t>),</a:t>
            </a:r>
            <a:r>
              <a:rPr lang="ja-JP" altLang="ja-JP" dirty="0"/>
              <a:t>トロントのヘルスケア施設 </a:t>
            </a:r>
            <a:r>
              <a:rPr lang="en-US" altLang="ja-JP" dirty="0"/>
              <a:t>(</a:t>
            </a:r>
            <a:r>
              <a:rPr lang="en-US" altLang="ja-JP" u="sng" dirty="0">
                <a:hlinkClick r:id="rId5"/>
              </a:rPr>
              <a:t>Booth et al. 2005</a:t>
            </a:r>
            <a:r>
              <a:rPr lang="en-US" altLang="ja-JP" dirty="0"/>
              <a:t>),</a:t>
            </a:r>
            <a:r>
              <a:rPr lang="ja-JP" altLang="ja-JP" dirty="0"/>
              <a:t>航空機内 </a:t>
            </a:r>
            <a:r>
              <a:rPr lang="en-US" altLang="ja-JP" dirty="0"/>
              <a:t>(</a:t>
            </a:r>
            <a:r>
              <a:rPr lang="en-US" altLang="ja-JP" u="sng" dirty="0">
                <a:hlinkClick r:id="rId6"/>
              </a:rPr>
              <a:t>Olsen et al. 2003</a:t>
            </a:r>
            <a:r>
              <a:rPr lang="en-US" altLang="ja-JP" dirty="0"/>
              <a:t>)</a:t>
            </a:r>
            <a:r>
              <a:rPr lang="ja-JP" altLang="ja-JP" dirty="0"/>
              <a:t>における</a:t>
            </a:r>
            <a:r>
              <a:rPr lang="en-US" altLang="ja-JP" dirty="0"/>
              <a:t>SARS</a:t>
            </a:r>
            <a:r>
              <a:rPr lang="ja-JP" altLang="ja-JP" dirty="0"/>
              <a:t>の感染経路についての論文を参照されたい。</a:t>
            </a:r>
          </a:p>
          <a:p>
            <a:pPr>
              <a:lnSpc>
                <a:spcPct val="150000"/>
              </a:lnSpc>
            </a:pPr>
            <a:r>
              <a:rPr lang="ja-JP" altLang="ja-JP" dirty="0"/>
              <a:t>施設内での</a:t>
            </a:r>
            <a:r>
              <a:rPr lang="en-US" altLang="ja-JP" dirty="0"/>
              <a:t>SARS</a:t>
            </a:r>
            <a:r>
              <a:rPr lang="ja-JP" altLang="ja-JP" dirty="0"/>
              <a:t>感染は主に空気感染であると結論されている。さらに、学校におけるノロウイルス感染</a:t>
            </a:r>
            <a:r>
              <a:rPr lang="en-US" altLang="ja-JP" dirty="0"/>
              <a:t>(</a:t>
            </a:r>
            <a:r>
              <a:rPr lang="en-US" altLang="ja-JP" u="sng" dirty="0">
                <a:hlinkClick r:id="rId7"/>
              </a:rPr>
              <a:t>Marks et al. 2003</a:t>
            </a:r>
            <a:r>
              <a:rPr lang="en-US" altLang="ja-JP" dirty="0"/>
              <a:t>)</a:t>
            </a:r>
            <a:r>
              <a:rPr lang="ja-JP" altLang="ja-JP" dirty="0"/>
              <a:t>、フェレットへの</a:t>
            </a:r>
            <a:r>
              <a:rPr lang="en-US" altLang="ja-JP" dirty="0"/>
              <a:t>H5/N1</a:t>
            </a:r>
            <a:r>
              <a:rPr lang="ja-JP" altLang="ja-JP" dirty="0"/>
              <a:t>ウイルス感染</a:t>
            </a:r>
            <a:r>
              <a:rPr lang="en-US" altLang="ja-JP" dirty="0"/>
              <a:t>(</a:t>
            </a:r>
            <a:r>
              <a:rPr lang="en-US" altLang="ja-JP" u="sng" dirty="0" err="1">
                <a:hlinkClick r:id="rId8"/>
              </a:rPr>
              <a:t>Herfst</a:t>
            </a:r>
            <a:r>
              <a:rPr lang="en-US" altLang="ja-JP" u="sng" dirty="0">
                <a:hlinkClick r:id="rId8"/>
              </a:rPr>
              <a:t> et al. 2012</a:t>
            </a:r>
            <a:r>
              <a:rPr lang="en-US" altLang="ja-JP" dirty="0"/>
              <a:t>)</a:t>
            </a:r>
            <a:r>
              <a:rPr lang="ja-JP" altLang="ja-JP" dirty="0"/>
              <a:t>も空気感染が原因であろう。</a:t>
            </a:r>
            <a:r>
              <a:rPr lang="en-US" altLang="ja-JP" dirty="0"/>
              <a:t>WHO</a:t>
            </a:r>
            <a:r>
              <a:rPr lang="ja-JP" altLang="ja-JP" dirty="0"/>
              <a:t>は屋内ではウイルスを含むエアロゾルによる空気感染によっても短期間に大きな感染クラスターが作られる可能性のあることを指摘している</a:t>
            </a:r>
            <a:r>
              <a:rPr lang="en-US" altLang="ja-JP" dirty="0"/>
              <a:t>(</a:t>
            </a:r>
            <a:r>
              <a:rPr lang="en-US" altLang="ja-JP" u="sng" dirty="0">
                <a:hlinkClick r:id="rId9"/>
              </a:rPr>
              <a:t>WHO 2009</a:t>
            </a:r>
            <a:r>
              <a:rPr lang="en-US" altLang="ja-JP" dirty="0"/>
              <a:t>)</a:t>
            </a:r>
            <a:r>
              <a:rPr lang="ja-JP" altLang="ja-JP" dirty="0"/>
              <a:t>。</a:t>
            </a:r>
            <a:r>
              <a:rPr lang="en-US" altLang="ja-JP" dirty="0"/>
              <a:t>SARS</a:t>
            </a:r>
            <a:r>
              <a:rPr lang="ja-JP" altLang="ja-JP" dirty="0"/>
              <a:t>と</a:t>
            </a:r>
            <a:r>
              <a:rPr lang="en-US" altLang="ja-JP" dirty="0"/>
              <a:t>COVID-19</a:t>
            </a:r>
            <a:r>
              <a:rPr lang="ja-JP" altLang="en-US" dirty="0"/>
              <a:t>は同じコロナウイルスであり、</a:t>
            </a:r>
            <a:r>
              <a:rPr lang="ja-JP" altLang="ja-JP" dirty="0"/>
              <a:t>ウイルス</a:t>
            </a:r>
            <a:r>
              <a:rPr lang="ja-JP" altLang="en-US" dirty="0"/>
              <a:t>は</a:t>
            </a:r>
            <a:r>
              <a:rPr lang="ja-JP" altLang="ja-JP" dirty="0"/>
              <a:t>エアロゾルに乗って空気感染するという一般的知見</a:t>
            </a:r>
            <a:r>
              <a:rPr lang="ja-JP" altLang="en-US" dirty="0"/>
              <a:t>から</a:t>
            </a:r>
            <a:r>
              <a:rPr lang="ja-JP" altLang="ja-JP" dirty="0"/>
              <a:t>すると、</a:t>
            </a:r>
            <a:r>
              <a:rPr lang="en-US" altLang="ja-JP" dirty="0"/>
              <a:t>COVID-19</a:t>
            </a:r>
            <a:r>
              <a:rPr lang="ja-JP" altLang="ja-JP" dirty="0"/>
              <a:t>が空気感染する可能性は大いに高い</a:t>
            </a:r>
            <a:r>
              <a:rPr lang="en-US" altLang="ja-JP" dirty="0"/>
              <a:t>(</a:t>
            </a:r>
            <a:r>
              <a:rPr lang="en-US" altLang="ja-JP" u="sng" dirty="0" err="1">
                <a:hlinkClick r:id="rId10"/>
              </a:rPr>
              <a:t>Fineberg</a:t>
            </a:r>
            <a:r>
              <a:rPr lang="en-US" altLang="ja-JP" u="sng" dirty="0">
                <a:hlinkClick r:id="rId10"/>
              </a:rPr>
              <a:t> 2020</a:t>
            </a:r>
            <a:r>
              <a:rPr lang="en-US" altLang="ja-JP" dirty="0"/>
              <a:t>)</a:t>
            </a:r>
            <a:r>
              <a:rPr lang="ja-JP" altLang="ja-JP" dirty="0"/>
              <a:t>。…</a:t>
            </a:r>
            <a:r>
              <a:rPr lang="ja-JP" altLang="en-US" dirty="0"/>
              <a:t>従って</a:t>
            </a:r>
            <a:r>
              <a:rPr lang="ja-JP" altLang="ja-JP" dirty="0"/>
              <a:t>、換気回数を増やす、その際自然換気も利用する、室内気の再循環をしない、他人から</a:t>
            </a:r>
            <a:r>
              <a:rPr lang="ja-JP" altLang="en-US" dirty="0"/>
              <a:t>の</a:t>
            </a:r>
            <a:r>
              <a:rPr lang="ja-JP" altLang="ja-JP" dirty="0"/>
              <a:t>直接呼気を</a:t>
            </a:r>
            <a:r>
              <a:rPr lang="ja-JP" altLang="en-US" dirty="0"/>
              <a:t>避ける</a:t>
            </a:r>
            <a:r>
              <a:rPr lang="ja-JP" altLang="ja-JP" dirty="0"/>
              <a:t>、同じ室内に居る人数をできるだけ減らすことが必要</a:t>
            </a:r>
            <a:r>
              <a:rPr lang="ja-JP" altLang="en-US" dirty="0"/>
              <a:t>だ</a:t>
            </a:r>
            <a:r>
              <a:rPr lang="ja-JP" altLang="ja-JP" dirty="0"/>
              <a:t>。</a:t>
            </a:r>
            <a:r>
              <a:rPr lang="en-US" altLang="ja-JP" dirty="0"/>
              <a:t>(</a:t>
            </a:r>
            <a:r>
              <a:rPr lang="en-US" altLang="ja-JP" u="sng" dirty="0">
                <a:hlinkClick r:id="rId11"/>
              </a:rPr>
              <a:t>Qian et al. 2018</a:t>
            </a:r>
            <a:r>
              <a:rPr lang="en-US" altLang="ja-JP" dirty="0"/>
              <a:t>)</a:t>
            </a:r>
            <a:r>
              <a:rPr lang="ja-JP" altLang="ja-JP" dirty="0"/>
              <a:t>　中でも重要な</a:t>
            </a:r>
            <a:r>
              <a:rPr lang="ja-JP" altLang="en-US" dirty="0"/>
              <a:t>事</a:t>
            </a:r>
            <a:r>
              <a:rPr lang="ja-JP" altLang="ja-JP" dirty="0"/>
              <a:t>は、換気回数を</a:t>
            </a:r>
            <a:r>
              <a:rPr lang="ja-JP" altLang="en-US" dirty="0"/>
              <a:t>増やすために</a:t>
            </a:r>
            <a:r>
              <a:rPr lang="ja-JP" altLang="ja-JP" dirty="0"/>
              <a:t>、自然換気を最大限活用することである。特にパブリック・プレイス（不特定多数が利用する官営、民営施設）では、多くの人々が集まるため、飛沫がたくさん発生し、屋内ではウイルスの生存期間が延長するため感染の恐れが高くなる。</a:t>
            </a:r>
          </a:p>
        </p:txBody>
      </p:sp>
    </p:spTree>
    <p:extLst>
      <p:ext uri="{BB962C8B-B14F-4D97-AF65-F5344CB8AC3E}">
        <p14:creationId xmlns:p14="http://schemas.microsoft.com/office/powerpoint/2010/main" val="323871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2036429D-220E-42E6-8173-A2B364BD0406}"/>
              </a:ext>
            </a:extLst>
          </p:cNvPr>
          <p:cNvSpPr/>
          <p:nvPr/>
        </p:nvSpPr>
        <p:spPr>
          <a:xfrm>
            <a:off x="142876" y="103644"/>
            <a:ext cx="8905874" cy="6700489"/>
          </a:xfrm>
          <a:prstGeom prst="rect">
            <a:avLst/>
          </a:prstGeom>
        </p:spPr>
        <p:txBody>
          <a:bodyPr wrap="square">
            <a:spAutoFit/>
          </a:bodyPr>
          <a:lstStyle/>
          <a:p>
            <a:pPr>
              <a:lnSpc>
                <a:spcPct val="150000"/>
              </a:lnSpc>
            </a:pPr>
            <a:r>
              <a:rPr lang="ja-JP" altLang="ja-JP" dirty="0"/>
              <a:t>このような注意が必要な施設として真っ先に挙げられるのは、ヘルスケア施設である。多くの病院では十分な換気がなされているのは当たり前だが、すべての病院がそうとは限らない。介護施設にしても同様である。商店、会社、学校、レストラン、クルーズ船、公共交通機関などにおける換気状態を再点検する必要がある。…感染対策に関する勧告は、まず中央政府の当局が行うものだが、</a:t>
            </a:r>
            <a:r>
              <a:rPr lang="en-US" altLang="ja-JP" dirty="0"/>
              <a:t>COVID-19</a:t>
            </a:r>
            <a:r>
              <a:rPr lang="ja-JP" altLang="ja-JP" dirty="0"/>
              <a:t>感染の真っただ中にある今、それはそうなっていない。中国では現在までに</a:t>
            </a:r>
            <a:r>
              <a:rPr lang="en-US" altLang="ja-JP" dirty="0"/>
              <a:t>COVID-19</a:t>
            </a:r>
            <a:r>
              <a:rPr lang="ja-JP" altLang="ja-JP" dirty="0"/>
              <a:t>感染防止ガイドラインが幾たびか改訂されたが、空気感染については「確立した見解ではない」という文言にとどまっている（</a:t>
            </a:r>
            <a:r>
              <a:rPr lang="en-US" altLang="ja-JP" dirty="0"/>
              <a:t>3</a:t>
            </a:r>
            <a:r>
              <a:rPr lang="ja-JP" altLang="ja-JP" dirty="0"/>
              <a:t>月</a:t>
            </a:r>
            <a:r>
              <a:rPr lang="en-US" altLang="ja-JP" dirty="0"/>
              <a:t>7</a:t>
            </a:r>
            <a:r>
              <a:rPr lang="ja-JP" altLang="ja-JP" dirty="0"/>
              <a:t>日版）。イタリアの広報では社会的距離を</a:t>
            </a:r>
            <a:r>
              <a:rPr lang="en-US" altLang="ja-JP" dirty="0"/>
              <a:t>1</a:t>
            </a:r>
            <a:r>
              <a:rPr lang="ja-JP" altLang="ja-JP" dirty="0"/>
              <a:t>メートルとすべきであるというだけで、それ以上の距離が必要なことは述べられていない。米国</a:t>
            </a:r>
            <a:r>
              <a:rPr lang="en-US" altLang="ja-JP" dirty="0"/>
              <a:t>CDC</a:t>
            </a:r>
            <a:r>
              <a:rPr lang="ja-JP" altLang="ja-JP" dirty="0"/>
              <a:t>は「室内の感染者から非感染者に空気感染する例はこれまで報告がなく、そのようなことが起こるおそれはないと考える」と述べている</a:t>
            </a:r>
            <a:r>
              <a:rPr lang="en-US" altLang="ja-JP" dirty="0"/>
              <a:t>(</a:t>
            </a:r>
            <a:r>
              <a:rPr lang="en-US" altLang="ja-JP" u="sng" dirty="0">
                <a:hlinkClick r:id="rId2"/>
              </a:rPr>
              <a:t>CDC Page last reviewed: October 30, 2018</a:t>
            </a:r>
            <a:r>
              <a:rPr lang="en-US" altLang="ja-JP" dirty="0"/>
              <a:t>)</a:t>
            </a:r>
            <a:r>
              <a:rPr lang="ja-JP" altLang="ja-JP" dirty="0"/>
              <a:t>。…（感染の現場で感染症専門家が空気感染の実測調査を行えないのは、換気工学専門家の協力が得られにくいためであることをるる説明した後）…世界中の専門家が、</a:t>
            </a:r>
            <a:r>
              <a:rPr lang="en-US" altLang="ja-JP" dirty="0"/>
              <a:t>COVID-19</a:t>
            </a:r>
            <a:r>
              <a:rPr lang="ja-JP" altLang="ja-JP" dirty="0"/>
              <a:t>感染は飛沫ばく露などの直接感染に限定されるという古いドグマに捕らえられていることは情けない。今からでも遅くないから、空気感染についての計画的な研究調査を開始すべきである。</a:t>
            </a:r>
            <a:endParaRPr lang="ja-JP" altLang="en-US" dirty="0"/>
          </a:p>
        </p:txBody>
      </p:sp>
    </p:spTree>
    <p:extLst>
      <p:ext uri="{BB962C8B-B14F-4D97-AF65-F5344CB8AC3E}">
        <p14:creationId xmlns:p14="http://schemas.microsoft.com/office/powerpoint/2010/main" val="1269063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93A5CB39-75D1-4126-9152-BA84982ACB7B}"/>
              </a:ext>
            </a:extLst>
          </p:cNvPr>
          <p:cNvSpPr/>
          <p:nvPr/>
        </p:nvSpPr>
        <p:spPr>
          <a:xfrm>
            <a:off x="457200" y="1210360"/>
            <a:ext cx="8229600" cy="2308324"/>
          </a:xfrm>
          <a:prstGeom prst="rect">
            <a:avLst/>
          </a:prstGeom>
        </p:spPr>
        <p:txBody>
          <a:bodyPr wrap="square">
            <a:spAutoFit/>
          </a:bodyPr>
          <a:lstStyle/>
          <a:p>
            <a:pPr algn="ctr"/>
            <a:r>
              <a:rPr lang="ja-JP" altLang="en-US" sz="2400" dirty="0"/>
              <a:t>東北大学の行動指針（</a:t>
            </a:r>
            <a:r>
              <a:rPr lang="en-US" altLang="ja-JP" sz="2400" dirty="0"/>
              <a:t>BCP</a:t>
            </a:r>
            <a:r>
              <a:rPr lang="ja-JP" altLang="en-US" sz="2400" dirty="0"/>
              <a:t>）</a:t>
            </a:r>
            <a:endParaRPr lang="en-US" altLang="ja-JP" sz="2400" dirty="0"/>
          </a:p>
          <a:p>
            <a:pPr algn="ctr"/>
            <a:r>
              <a:rPr lang="ja-JP" altLang="en-US" sz="2400" dirty="0"/>
              <a:t>（新型コロナウイルス感染症拡大防止のための学内制限）</a:t>
            </a:r>
            <a:endParaRPr lang="en-US" altLang="ja-JP" sz="2400" dirty="0"/>
          </a:p>
          <a:p>
            <a:pPr algn="ctr"/>
            <a:r>
              <a:rPr lang="ja-JP" altLang="en-US" sz="2400" dirty="0"/>
              <a:t/>
            </a:r>
            <a:br>
              <a:rPr lang="ja-JP" altLang="en-US" sz="2400" dirty="0"/>
            </a:br>
            <a:r>
              <a:rPr lang="en-US" altLang="ja-JP" sz="2400" dirty="0"/>
              <a:t>2020 </a:t>
            </a:r>
            <a:r>
              <a:rPr lang="ja-JP" altLang="en-US" sz="2400" dirty="0"/>
              <a:t>年</a:t>
            </a:r>
            <a:r>
              <a:rPr lang="en-US" altLang="ja-JP" sz="2400" dirty="0"/>
              <a:t>4</a:t>
            </a:r>
            <a:r>
              <a:rPr lang="ja-JP" altLang="en-US" sz="2400" dirty="0"/>
              <a:t>月</a:t>
            </a:r>
            <a:r>
              <a:rPr lang="en-US" altLang="ja-JP" sz="2400" dirty="0"/>
              <a:t>8</a:t>
            </a:r>
            <a:r>
              <a:rPr lang="ja-JP" altLang="en-US" sz="2400" dirty="0"/>
              <a:t>日発令</a:t>
            </a:r>
          </a:p>
          <a:p>
            <a:pPr algn="just">
              <a:spcAft>
                <a:spcPts val="0"/>
              </a:spcAft>
            </a:pPr>
            <a:endParaRPr lang="en-US" altLang="ja-JP" sz="2400" u="sng" kern="100" dirty="0">
              <a:solidFill>
                <a:srgbClr val="0563C1"/>
              </a:solidFill>
              <a:latin typeface="游明朝" panose="02020400000000000000" pitchFamily="18" charset="-128"/>
              <a:ea typeface="游明朝" panose="02020400000000000000" pitchFamily="18" charset="-128"/>
              <a:cs typeface="Times New Roman" panose="02020603050405020304" pitchFamily="18" charset="0"/>
              <a:hlinkClick r:id="rId2"/>
            </a:endParaRPr>
          </a:p>
          <a:p>
            <a:pPr algn="ctr">
              <a:spcAft>
                <a:spcPts val="0"/>
              </a:spcAft>
            </a:pPr>
            <a:r>
              <a:rPr lang="en-US" altLang="ja-JP" sz="2400" u="sng" kern="100" dirty="0">
                <a:solidFill>
                  <a:srgbClr val="0563C1"/>
                </a:solidFill>
                <a:latin typeface="游明朝" panose="02020400000000000000" pitchFamily="18" charset="-128"/>
                <a:ea typeface="游明朝" panose="02020400000000000000" pitchFamily="18" charset="-128"/>
                <a:cs typeface="Times New Roman" panose="02020603050405020304" pitchFamily="18" charset="0"/>
                <a:hlinkClick r:id="rId2"/>
              </a:rPr>
              <a:t>http://www.bureau.tohoku.ac.jp/covid19BCP/campus.html</a:t>
            </a:r>
            <a:endParaRPr lang="ja-JP" altLang="ja-JP" sz="2400" kern="100" dirty="0">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4" name="図 3">
            <a:extLst>
              <a:ext uri="{FF2B5EF4-FFF2-40B4-BE49-F238E27FC236}">
                <a16:creationId xmlns:a16="http://schemas.microsoft.com/office/drawing/2014/main" xmlns="" id="{3D9F99A3-8D91-46BA-866F-6A73420B1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7837" y="3819882"/>
            <a:ext cx="5648325" cy="2047518"/>
          </a:xfrm>
          <a:prstGeom prst="rect">
            <a:avLst/>
          </a:prstGeom>
        </p:spPr>
      </p:pic>
    </p:spTree>
    <p:extLst>
      <p:ext uri="{BB962C8B-B14F-4D97-AF65-F5344CB8AC3E}">
        <p14:creationId xmlns:p14="http://schemas.microsoft.com/office/powerpoint/2010/main" val="245048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xmlns="" id="{164DA4E0-8B73-4529-B4B1-0D6D58DF9BAC}"/>
              </a:ext>
            </a:extLst>
          </p:cNvPr>
          <p:cNvPicPr/>
          <p:nvPr/>
        </p:nvPicPr>
        <p:blipFill rotWithShape="1">
          <a:blip r:embed="rId2"/>
          <a:srcRect l="14751" t="22328" r="15473" b="10427"/>
          <a:stretch/>
        </p:blipFill>
        <p:spPr bwMode="auto">
          <a:xfrm>
            <a:off x="0" y="0"/>
            <a:ext cx="9144000" cy="6858000"/>
          </a:xfrm>
          <a:prstGeom prst="rect">
            <a:avLst/>
          </a:prstGeom>
          <a:ln>
            <a:noFill/>
          </a:ln>
          <a:extLst>
            <a:ext uri="{53640926-AAD7-44D8-BBD7-CCE9431645EC}">
              <a14:shadowObscured xmlns:a14="http://schemas.microsoft.com/office/drawing/2010/main"/>
            </a:ext>
          </a:extLst>
        </p:spPr>
      </p:pic>
      <p:sp>
        <p:nvSpPr>
          <p:cNvPr id="3" name="テキスト ボックス 2">
            <a:extLst>
              <a:ext uri="{FF2B5EF4-FFF2-40B4-BE49-F238E27FC236}">
                <a16:creationId xmlns:a16="http://schemas.microsoft.com/office/drawing/2014/main" xmlns="" id="{E4ADFC1E-34E5-4974-A835-BBA36D65037C}"/>
              </a:ext>
            </a:extLst>
          </p:cNvPr>
          <p:cNvSpPr txBox="1"/>
          <p:nvPr/>
        </p:nvSpPr>
        <p:spPr>
          <a:xfrm>
            <a:off x="4572000" y="3059668"/>
            <a:ext cx="1381125" cy="369332"/>
          </a:xfrm>
          <a:prstGeom prst="rect">
            <a:avLst/>
          </a:prstGeom>
          <a:solidFill>
            <a:srgbClr val="FFFF00"/>
          </a:solidFill>
          <a:ln>
            <a:solidFill>
              <a:srgbClr val="FF0000"/>
            </a:solidFill>
          </a:ln>
        </p:spPr>
        <p:txBody>
          <a:bodyPr wrap="square" rtlCol="0">
            <a:spAutoFit/>
          </a:bodyPr>
          <a:lstStyle/>
          <a:p>
            <a:pPr algn="ctr"/>
            <a:r>
              <a:rPr kumimoji="1" lang="ja-JP" altLang="en-US" b="1" dirty="0">
                <a:solidFill>
                  <a:srgbClr val="FF0000"/>
                </a:solidFill>
              </a:rPr>
              <a:t>今ここ</a:t>
            </a:r>
          </a:p>
        </p:txBody>
      </p:sp>
    </p:spTree>
    <p:extLst>
      <p:ext uri="{BB962C8B-B14F-4D97-AF65-F5344CB8AC3E}">
        <p14:creationId xmlns:p14="http://schemas.microsoft.com/office/powerpoint/2010/main" val="2940138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5490</TotalTime>
  <Words>1143</Words>
  <Application>Microsoft Office PowerPoint</Application>
  <PresentationFormat>画面に合わせる (4:3)</PresentationFormat>
  <Paragraphs>28</Paragraphs>
  <Slides>7</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7</vt:i4>
      </vt:variant>
    </vt:vector>
  </HeadingPairs>
  <TitlesOfParts>
    <vt:vector size="19" baseType="lpstr">
      <vt:lpstr>&amp;quot</vt:lpstr>
      <vt:lpstr>游ゴシック</vt:lpstr>
      <vt:lpstr>游ゴシック Light</vt:lpstr>
      <vt:lpstr>游明朝</vt:lpstr>
      <vt:lpstr>Arial</vt:lpstr>
      <vt:lpstr>Calibri</vt:lpstr>
      <vt:lpstr>Calibri Light</vt:lpstr>
      <vt:lpstr>Courier New</vt:lpstr>
      <vt:lpstr>Segoe UI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松崎 道幸</dc:creator>
  <cp:lastModifiedBy>高山 みつる</cp:lastModifiedBy>
  <cp:revision>435</cp:revision>
  <dcterms:created xsi:type="dcterms:W3CDTF">2020-03-22T04:32:31Z</dcterms:created>
  <dcterms:modified xsi:type="dcterms:W3CDTF">2020-10-06T06:26:06Z</dcterms:modified>
</cp:coreProperties>
</file>